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</p:sldMasterIdLst>
  <p:notesMasterIdLst>
    <p:notesMasterId r:id="rId23"/>
  </p:notesMasterIdLst>
  <p:sldIdLst>
    <p:sldId id="259" r:id="rId2"/>
    <p:sldId id="261" r:id="rId3"/>
    <p:sldId id="287" r:id="rId4"/>
    <p:sldId id="262" r:id="rId5"/>
    <p:sldId id="263" r:id="rId6"/>
    <p:sldId id="264" r:id="rId7"/>
    <p:sldId id="265" r:id="rId8"/>
    <p:sldId id="288" r:id="rId9"/>
    <p:sldId id="268" r:id="rId10"/>
    <p:sldId id="272" r:id="rId11"/>
    <p:sldId id="266" r:id="rId12"/>
    <p:sldId id="289" r:id="rId13"/>
    <p:sldId id="267" r:id="rId14"/>
    <p:sldId id="290" r:id="rId15"/>
    <p:sldId id="273" r:id="rId16"/>
    <p:sldId id="274" r:id="rId17"/>
    <p:sldId id="275" r:id="rId18"/>
    <p:sldId id="280" r:id="rId19"/>
    <p:sldId id="276" r:id="rId20"/>
    <p:sldId id="281" r:id="rId21"/>
    <p:sldId id="284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CC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564" autoAdjust="0"/>
  </p:normalViewPr>
  <p:slideViewPr>
    <p:cSldViewPr>
      <p:cViewPr varScale="1">
        <p:scale>
          <a:sx n="65" d="100"/>
          <a:sy n="65" d="100"/>
        </p:scale>
        <p:origin x="-1306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4B395A3-41F8-4D60-AFA6-7F2798B6FF63}" type="datetimeFigureOut">
              <a:rPr lang="en-US"/>
              <a:pPr>
                <a:defRPr/>
              </a:pPr>
              <a:t>04/18/2013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3A8B600C-0070-4899-8853-E38AE89ABA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45801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8575" y="0"/>
            <a:ext cx="9172575" cy="687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8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895600" y="2819400"/>
            <a:ext cx="6019800" cy="31242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>
                <a:solidFill>
                  <a:srgbClr val="C00000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58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895600" y="685800"/>
            <a:ext cx="6019800" cy="1089025"/>
          </a:xfrm>
        </p:spPr>
        <p:txBody>
          <a:bodyPr/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382000" cy="762000"/>
          </a:xfrm>
        </p:spPr>
        <p:txBody>
          <a:bodyPr anchor="b"/>
          <a:lstStyle>
            <a:lvl1pPr algn="r">
              <a:defRPr sz="3800" b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1447801"/>
            <a:ext cx="5867400" cy="4114800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2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47800"/>
            <a:ext cx="2362199" cy="411480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5A46D3-C63F-43EF-BB20-64F9515C72A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062"/>
            <a:ext cx="8382000" cy="719138"/>
          </a:xfrm>
        </p:spPr>
        <p:txBody>
          <a:bodyPr anchor="b"/>
          <a:lstStyle>
            <a:lvl1pPr algn="r">
              <a:defRPr sz="3800" b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352800" y="1371600"/>
            <a:ext cx="5486400" cy="4191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371600"/>
            <a:ext cx="2743200" cy="4191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120538-6D3B-4CC0-88C9-EC8E1CD009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382000" cy="762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524000"/>
            <a:ext cx="8382000" cy="40386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A1DE8D-588B-4DA2-9854-E0DF4884B21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685800" indent="-339725">
              <a:defRPr/>
            </a:lvl2pPr>
            <a:lvl3pPr marL="1033463" indent="-347663">
              <a:defRPr/>
            </a:lvl3pPr>
            <a:lvl4pPr marL="1371600" indent="-338138">
              <a:defRPr/>
            </a:lvl4pPr>
            <a:lvl5pPr marL="1719263" indent="-347663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DC2131-8ED0-494D-9B21-1E1A18AAC8C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63200" y="2667000"/>
            <a:ext cx="8382000" cy="981075"/>
          </a:xfrm>
        </p:spPr>
        <p:txBody>
          <a:bodyPr anchor="t"/>
          <a:lstStyle>
            <a:lvl1pPr algn="r">
              <a:defRPr sz="3800" b="0"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0" y="4038600"/>
            <a:ext cx="8382000" cy="762000"/>
          </a:xfrm>
        </p:spPr>
        <p:txBody>
          <a:bodyPr anchor="b"/>
          <a:lstStyle>
            <a:lvl1pPr marL="0" indent="0" algn="r">
              <a:buNone/>
              <a:defRPr sz="2600" baseline="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0439400" y="304800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829800" y="2057400"/>
            <a:ext cx="2895600" cy="3238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10515600" y="5562600"/>
            <a:ext cx="2286000" cy="3238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6D35F1-2280-45D5-AA94-75FD338E9DF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14800" cy="396240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00200"/>
            <a:ext cx="4114800" cy="3962400"/>
          </a:xfrm>
        </p:spPr>
        <p:txBody>
          <a:bodyPr/>
          <a:lstStyle>
            <a:lvl1pPr>
              <a:defRPr sz="2600" baseline="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576C2-E246-4B73-90EE-E83744BE0B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382000" cy="762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4113183" cy="609600"/>
          </a:xfrm>
        </p:spPr>
        <p:txBody>
          <a:bodyPr anchor="b"/>
          <a:lstStyle>
            <a:lvl1pPr marL="0" indent="0">
              <a:buNone/>
              <a:defRPr sz="2600" b="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57400"/>
            <a:ext cx="4114800" cy="35052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400" y="1447800"/>
            <a:ext cx="4117975" cy="609600"/>
          </a:xfrm>
        </p:spPr>
        <p:txBody>
          <a:bodyPr anchor="b"/>
          <a:lstStyle>
            <a:lvl1pPr marL="0" indent="0">
              <a:buNone/>
              <a:defRPr sz="2600" b="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400" y="2057400"/>
            <a:ext cx="4117975" cy="35052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738A41-2D81-4787-B65B-6841DDD7F8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F1F054-5AD6-4412-BD7D-B606765421D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4AC3FF-2E89-4C6E-9FF6-207226BF315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47CE97-01E7-4733-8AAE-A746D61F18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DF9DEA-7672-4FCC-A77D-27D77D270F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C:\Documents and Settings\lisa6203.DOMAIN\Desktop\McBee Powerpoint Slides\McBee Master Slide 2 copy.jp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-19050" y="-19050"/>
            <a:ext cx="9163050" cy="687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57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638800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aseline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57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638800"/>
            <a:ext cx="2895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baseline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57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638800"/>
            <a:ext cx="22860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aseline="0">
                <a:latin typeface="+mn-lt"/>
              </a:defRPr>
            </a:lvl1pPr>
          </a:lstStyle>
          <a:p>
            <a:pPr>
              <a:defRPr/>
            </a:pPr>
            <a:fld id="{6F135CBD-721B-4536-A475-6D4DB53812C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24000"/>
            <a:ext cx="8382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609600"/>
            <a:ext cx="838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9" r:id="rId1"/>
    <p:sldLayoutId id="2147483929" r:id="rId2"/>
    <p:sldLayoutId id="2147483940" r:id="rId3"/>
    <p:sldLayoutId id="2147483930" r:id="rId4"/>
    <p:sldLayoutId id="2147483931" r:id="rId5"/>
    <p:sldLayoutId id="2147483932" r:id="rId6"/>
    <p:sldLayoutId id="2147483933" r:id="rId7"/>
    <p:sldLayoutId id="2147483934" r:id="rId8"/>
    <p:sldLayoutId id="2147483935" r:id="rId9"/>
    <p:sldLayoutId id="2147483936" r:id="rId10"/>
    <p:sldLayoutId id="2147483937" r:id="rId11"/>
    <p:sldLayoutId id="2147483938" r:id="rId12"/>
  </p:sldLayoutIdLst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800">
          <a:solidFill>
            <a:srgbClr val="003473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800">
          <a:solidFill>
            <a:srgbClr val="003473"/>
          </a:solidFill>
          <a:latin typeface="Garamond" pitchFamily="18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800">
          <a:solidFill>
            <a:srgbClr val="003473"/>
          </a:solidFill>
          <a:latin typeface="Garamond" pitchFamily="18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800">
          <a:solidFill>
            <a:srgbClr val="003473"/>
          </a:solidFill>
          <a:latin typeface="Garamond" pitchFamily="18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800">
          <a:solidFill>
            <a:srgbClr val="003473"/>
          </a:solidFill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rgbClr val="CC0000"/>
          </a:solidFill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rgbClr val="CC0000"/>
          </a:solidFill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rgbClr val="CC0000"/>
          </a:solidFill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rgbClr val="CC0000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ts val="75"/>
        </a:spcBef>
        <a:spcAft>
          <a:spcPct val="0"/>
        </a:spcAft>
        <a:buClr>
          <a:srgbClr val="CC0000"/>
        </a:buClr>
        <a:buSzPct val="75000"/>
        <a:buFont typeface="Wingdings" pitchFamily="2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339725" algn="l" rtl="0" eaLnBrk="0" fontAlgn="base" hangingPunct="0">
        <a:spcBef>
          <a:spcPts val="75"/>
        </a:spcBef>
        <a:spcAft>
          <a:spcPct val="0"/>
        </a:spcAft>
        <a:buClr>
          <a:srgbClr val="CC0000"/>
        </a:buClr>
        <a:buSzPct val="75000"/>
        <a:buFont typeface="Wingdings" pitchFamily="2" charset="2"/>
        <a:buChar char="§"/>
        <a:defRPr sz="2600">
          <a:solidFill>
            <a:schemeClr val="tx1"/>
          </a:solidFill>
          <a:latin typeface="+mn-lt"/>
        </a:defRPr>
      </a:lvl2pPr>
      <a:lvl3pPr marL="1033463" indent="-347663" algn="l" rtl="0" eaLnBrk="0" fontAlgn="base" hangingPunct="0">
        <a:spcBef>
          <a:spcPts val="75"/>
        </a:spcBef>
        <a:spcAft>
          <a:spcPct val="0"/>
        </a:spcAft>
        <a:buClr>
          <a:srgbClr val="CC0000"/>
        </a:buClr>
        <a:buSzPct val="75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3pPr>
      <a:lvl4pPr marL="1371600" indent="-347663" algn="l" rtl="0" eaLnBrk="0" fontAlgn="base" hangingPunct="0">
        <a:spcBef>
          <a:spcPts val="75"/>
        </a:spcBef>
        <a:spcAft>
          <a:spcPct val="0"/>
        </a:spcAft>
        <a:buClr>
          <a:srgbClr val="CC0000"/>
        </a:buClr>
        <a:buSzPct val="75000"/>
        <a:buFont typeface="Wingdings" pitchFamily="2" charset="2"/>
        <a:buChar char="§"/>
        <a:defRPr sz="2200">
          <a:solidFill>
            <a:schemeClr val="tx1"/>
          </a:solidFill>
          <a:latin typeface="+mn-lt"/>
        </a:defRPr>
      </a:lvl4pPr>
      <a:lvl5pPr marL="1719263" indent="-347663" algn="l" rtl="0" eaLnBrk="0" fontAlgn="base" hangingPunct="0">
        <a:spcBef>
          <a:spcPts val="75"/>
        </a:spcBef>
        <a:spcAft>
          <a:spcPct val="0"/>
        </a:spcAft>
        <a:buClr>
          <a:srgbClr val="CC0000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2819400" y="206375"/>
            <a:ext cx="6172200" cy="1470025"/>
          </a:xfrm>
        </p:spPr>
        <p:txBody>
          <a:bodyPr/>
          <a:lstStyle/>
          <a:p>
            <a:r>
              <a:rPr lang="en-US" dirty="0" smtClean="0"/>
              <a:t>Bundled Pricing</a:t>
            </a:r>
            <a:br>
              <a:rPr lang="en-US" dirty="0" smtClean="0"/>
            </a:br>
            <a:r>
              <a:rPr lang="en-US" dirty="0" smtClean="0"/>
              <a:t>Medicare’s New Payment Model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2895600" y="2590800"/>
            <a:ext cx="6248400" cy="5105400"/>
          </a:xfrm>
        </p:spPr>
        <p:txBody>
          <a:bodyPr/>
          <a:lstStyle/>
          <a:p>
            <a:r>
              <a:rPr lang="en-US" sz="3200" b="1" dirty="0" smtClean="0"/>
              <a:t>Bundled Payments</a:t>
            </a:r>
          </a:p>
          <a:p>
            <a:endParaRPr lang="en-US" sz="3200" b="1" dirty="0" smtClean="0"/>
          </a:p>
          <a:p>
            <a:r>
              <a:rPr lang="en-US" sz="3200" b="1" dirty="0" smtClean="0"/>
              <a:t>What Is It?</a:t>
            </a:r>
          </a:p>
          <a:p>
            <a:r>
              <a:rPr lang="en-US" sz="3200" b="1" dirty="0" smtClean="0"/>
              <a:t>How to Manage Bundling Models</a:t>
            </a:r>
            <a:endParaRPr lang="en-US" sz="2800" b="1" dirty="0" smtClean="0"/>
          </a:p>
          <a:p>
            <a:endParaRPr lang="en-US" sz="2800" b="1" dirty="0" smtClean="0"/>
          </a:p>
          <a:p>
            <a:r>
              <a:rPr lang="en-US" sz="2800" b="1" dirty="0" smtClean="0"/>
              <a:t>Marty Brutscher, McBee Associates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Examples of Quality Reporting Requirements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114800"/>
          </a:xfrm>
        </p:spPr>
        <p:txBody>
          <a:bodyPr>
            <a:normAutofit/>
          </a:bodyPr>
          <a:lstStyle/>
          <a:p>
            <a:pPr>
              <a:spcBef>
                <a:spcPts val="900"/>
              </a:spcBef>
              <a:spcAft>
                <a:spcPts val="600"/>
              </a:spcAft>
              <a:defRPr/>
            </a:pPr>
            <a:r>
              <a:rPr lang="en-US" dirty="0" smtClean="0"/>
              <a:t>Current contracts require online access for payers to  UNOS</a:t>
            </a:r>
            <a:r>
              <a:rPr lang="en-US" dirty="0"/>
              <a:t>, NMDP &amp; ASBMT, some unique requirements</a:t>
            </a:r>
          </a:p>
          <a:p>
            <a:pPr>
              <a:spcBef>
                <a:spcPts val="900"/>
              </a:spcBef>
              <a:spcAft>
                <a:spcPts val="600"/>
              </a:spcAft>
              <a:defRPr/>
            </a:pPr>
            <a:r>
              <a:rPr lang="en-US" dirty="0" smtClean="0"/>
              <a:t>CMMI BPCI initiative requires monitoring</a:t>
            </a:r>
          </a:p>
          <a:p>
            <a:pPr lvl="1">
              <a:spcBef>
                <a:spcPts val="900"/>
              </a:spcBef>
              <a:spcAft>
                <a:spcPts val="600"/>
              </a:spcAft>
              <a:defRPr/>
            </a:pPr>
            <a:r>
              <a:rPr lang="en-US" dirty="0" smtClean="0"/>
              <a:t>Hospital IQR Measures</a:t>
            </a:r>
          </a:p>
          <a:p>
            <a:pPr lvl="1">
              <a:spcBef>
                <a:spcPts val="900"/>
              </a:spcBef>
              <a:spcAft>
                <a:spcPts val="600"/>
              </a:spcAft>
              <a:defRPr/>
            </a:pPr>
            <a:r>
              <a:rPr lang="en-US" dirty="0" smtClean="0"/>
              <a:t>Physician Quality Reporting System</a:t>
            </a:r>
          </a:p>
          <a:p>
            <a:pPr lvl="1">
              <a:spcBef>
                <a:spcPts val="900"/>
              </a:spcBef>
              <a:spcAft>
                <a:spcPts val="600"/>
              </a:spcAft>
              <a:defRPr/>
            </a:pPr>
            <a:r>
              <a:rPr lang="en-US" dirty="0" smtClean="0"/>
              <a:t>Generic Quality Measures and Quality Improvement Program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CBD981-5F67-47DB-8549-51BF40D05846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Requirements for Success</a:t>
            </a:r>
          </a:p>
        </p:txBody>
      </p:sp>
      <p:sp>
        <p:nvSpPr>
          <p:cNvPr id="12291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900"/>
              </a:spcBef>
            </a:pPr>
            <a:r>
              <a:rPr lang="en-US" dirty="0" smtClean="0"/>
              <a:t>Physician cheer leader</a:t>
            </a:r>
          </a:p>
          <a:p>
            <a:pPr>
              <a:spcBef>
                <a:spcPts val="900"/>
              </a:spcBef>
            </a:pPr>
            <a:r>
              <a:rPr lang="en-US" dirty="0" smtClean="0"/>
              <a:t>Clearly define episodes covered including: </a:t>
            </a:r>
          </a:p>
          <a:p>
            <a:pPr lvl="1">
              <a:spcBef>
                <a:spcPts val="900"/>
              </a:spcBef>
            </a:pPr>
            <a:r>
              <a:rPr lang="en-US" dirty="0" smtClean="0"/>
              <a:t>Start/stop dates</a:t>
            </a:r>
          </a:p>
          <a:p>
            <a:pPr lvl="1">
              <a:spcBef>
                <a:spcPts val="900"/>
              </a:spcBef>
            </a:pPr>
            <a:r>
              <a:rPr lang="en-US" dirty="0" smtClean="0"/>
              <a:t>Inclusions/exclusions</a:t>
            </a:r>
          </a:p>
          <a:p>
            <a:pPr lvl="1">
              <a:spcBef>
                <a:spcPts val="900"/>
              </a:spcBef>
            </a:pPr>
            <a:r>
              <a:rPr lang="en-US" dirty="0" smtClean="0"/>
              <a:t>Carve outs</a:t>
            </a:r>
          </a:p>
          <a:p>
            <a:pPr>
              <a:spcBef>
                <a:spcPts val="900"/>
              </a:spcBef>
            </a:pPr>
            <a:r>
              <a:rPr lang="en-US" dirty="0" smtClean="0"/>
              <a:t>Access to current experience: hospital, physician, home care, pharmacy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485BA1-E5F3-4BD3-8336-F0E4A58A13EB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Requirements for Success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900"/>
              </a:spcBef>
            </a:pPr>
            <a:r>
              <a:rPr lang="en-US" dirty="0" smtClean="0"/>
              <a:t>Strong financial and clinical analytics support </a:t>
            </a:r>
          </a:p>
          <a:p>
            <a:pPr>
              <a:spcBef>
                <a:spcPts val="900"/>
              </a:spcBef>
            </a:pPr>
            <a:r>
              <a:rPr lang="en-US" dirty="0" smtClean="0"/>
              <a:t>Approval structure for contractual requirements</a:t>
            </a:r>
          </a:p>
          <a:p>
            <a:pPr>
              <a:spcBef>
                <a:spcPts val="900"/>
              </a:spcBef>
            </a:pPr>
            <a:r>
              <a:rPr lang="en-US" dirty="0" smtClean="0"/>
              <a:t>Reporting requirements: Financial, Clinical &amp; State</a:t>
            </a:r>
          </a:p>
          <a:p>
            <a:pPr>
              <a:spcBef>
                <a:spcPts val="900"/>
              </a:spcBef>
            </a:pPr>
            <a:r>
              <a:rPr lang="en-US" dirty="0" smtClean="0"/>
              <a:t>System that includes following:</a:t>
            </a:r>
          </a:p>
          <a:p>
            <a:pPr lvl="1">
              <a:spcBef>
                <a:spcPts val="900"/>
              </a:spcBef>
            </a:pPr>
            <a:r>
              <a:rPr lang="en-US" dirty="0" smtClean="0"/>
              <a:t>Calculates expected payment for bundled episode</a:t>
            </a:r>
          </a:p>
          <a:p>
            <a:pPr lvl="1">
              <a:spcBef>
                <a:spcPts val="900"/>
              </a:spcBef>
            </a:pPr>
            <a:r>
              <a:rPr lang="en-US" dirty="0" smtClean="0"/>
              <a:t>Claims processing</a:t>
            </a:r>
          </a:p>
          <a:p>
            <a:pPr lvl="1">
              <a:spcBef>
                <a:spcPts val="900"/>
              </a:spcBef>
            </a:pPr>
            <a:r>
              <a:rPr lang="en-US" dirty="0" smtClean="0"/>
              <a:t>Quality tracking and reporting</a:t>
            </a:r>
          </a:p>
          <a:p>
            <a:pPr lvl="1">
              <a:spcBef>
                <a:spcPts val="900"/>
              </a:spcBef>
            </a:pPr>
            <a:r>
              <a:rPr lang="en-US" dirty="0" smtClean="0"/>
              <a:t>Financial reporting</a:t>
            </a:r>
          </a:p>
          <a:p>
            <a:pPr lvl="1">
              <a:spcBef>
                <a:spcPts val="900"/>
              </a:spcBef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DC2131-8ED0-494D-9B21-1E1A18AAC8CE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CMMI Bundled Payment for Care Improvement Models</a:t>
            </a:r>
          </a:p>
        </p:txBody>
      </p:sp>
      <p:sp>
        <p:nvSpPr>
          <p:cNvPr id="13315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spcBef>
                <a:spcPts val="1200"/>
              </a:spcBef>
            </a:pPr>
            <a:r>
              <a:rPr lang="en-US" dirty="0" smtClean="0"/>
              <a:t>Model 1: Inpatient stay only; Retrospective Payment Bundling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Model 2: Inpatient stay plus Post-Discharge Services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Model 3: Post-Discharge Services Only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Model 4: Inpatient stay only: Prospective Bundling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323C1F-D80E-4335-BBFF-1FF8D35BB04C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pic>
        <p:nvPicPr>
          <p:cNvPr id="13317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9400" y="4343400"/>
            <a:ext cx="3733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838200"/>
            <a:ext cx="8382000" cy="762000"/>
          </a:xfrm>
        </p:spPr>
        <p:txBody>
          <a:bodyPr/>
          <a:lstStyle/>
          <a:p>
            <a:r>
              <a:rPr lang="en-US" sz="4000" dirty="0" smtClean="0"/>
              <a:t>CMMI Bundled Payment for </a:t>
            </a:r>
            <a:r>
              <a:rPr lang="en-US" sz="4000" dirty="0" smtClean="0"/>
              <a:t>Care</a:t>
            </a:r>
            <a:br>
              <a:rPr lang="en-US" sz="4000" dirty="0" smtClean="0"/>
            </a:br>
            <a:r>
              <a:rPr lang="en-US" sz="3600" dirty="0" smtClean="0"/>
              <a:t>Participating Locations</a:t>
            </a:r>
            <a:endParaRPr lang="en-US" dirty="0"/>
          </a:p>
        </p:txBody>
      </p:sp>
      <p:pic>
        <p:nvPicPr>
          <p:cNvPr id="5" name="Content Placeholder 4" descr="Map-BPCIall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47800" y="2057400"/>
            <a:ext cx="6629400" cy="34290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DC2131-8ED0-494D-9B21-1E1A18AAC8CE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2"/>
          <p:cNvSpPr>
            <a:spLocks noGrp="1"/>
          </p:cNvSpPr>
          <p:nvPr>
            <p:ph type="title"/>
          </p:nvPr>
        </p:nvSpPr>
        <p:spPr>
          <a:xfrm>
            <a:off x="533400" y="685800"/>
            <a:ext cx="8382000" cy="762000"/>
          </a:xfrm>
        </p:spPr>
        <p:txBody>
          <a:bodyPr/>
          <a:lstStyle/>
          <a:p>
            <a:r>
              <a:rPr lang="en-US" dirty="0" smtClean="0"/>
              <a:t>Bundling Operations Structure</a:t>
            </a:r>
          </a:p>
        </p:txBody>
      </p:sp>
      <p:sp>
        <p:nvSpPr>
          <p:cNvPr id="21507" name="Content Placeholder 3"/>
          <p:cNvSpPr>
            <a:spLocks noGrp="1"/>
          </p:cNvSpPr>
          <p:nvPr>
            <p:ph idx="1"/>
          </p:nvPr>
        </p:nvSpPr>
        <p:spPr>
          <a:xfrm>
            <a:off x="457200" y="1828800"/>
            <a:ext cx="8382000" cy="4114800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en-US" dirty="0" smtClean="0"/>
              <a:t>Daily Data Requirements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Claims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General Ledger 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Reports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BCDE05-00B2-4AFB-BB2B-0903BA0DBD4C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pic>
        <p:nvPicPr>
          <p:cNvPr id="2150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1600" y="1981200"/>
            <a:ext cx="2973387" cy="290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Daily Processes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900"/>
              </a:spcBef>
              <a:defRPr/>
            </a:pPr>
            <a:r>
              <a:rPr lang="en-US" dirty="0" smtClean="0"/>
              <a:t>Identifying global patients at time of service</a:t>
            </a:r>
          </a:p>
          <a:p>
            <a:pPr>
              <a:spcBef>
                <a:spcPts val="900"/>
              </a:spcBef>
              <a:defRPr/>
            </a:pPr>
            <a:r>
              <a:rPr lang="en-US" dirty="0" smtClean="0"/>
              <a:t>Calculating the expected payment and services included in bundle</a:t>
            </a:r>
          </a:p>
          <a:p>
            <a:pPr>
              <a:spcBef>
                <a:spcPts val="900"/>
              </a:spcBef>
              <a:defRPr/>
            </a:pPr>
            <a:r>
              <a:rPr lang="en-US" dirty="0" smtClean="0"/>
              <a:t>Creating splits for each entity included in expected payments</a:t>
            </a:r>
          </a:p>
          <a:p>
            <a:pPr>
              <a:spcBef>
                <a:spcPts val="900"/>
              </a:spcBef>
              <a:defRPr/>
            </a:pPr>
            <a:r>
              <a:rPr lang="en-US" dirty="0" smtClean="0"/>
              <a:t>Billing payers and processing claims</a:t>
            </a:r>
          </a:p>
          <a:p>
            <a:pPr>
              <a:spcBef>
                <a:spcPts val="900"/>
              </a:spcBef>
              <a:defRPr/>
            </a:pPr>
            <a:r>
              <a:rPr lang="en-US" dirty="0" smtClean="0"/>
              <a:t>Ongoing accounts receivable and claims management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DDF217-D1F1-4952-AC29-7E9A07583BC9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Calculating Payments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114800"/>
          </a:xfrm>
        </p:spPr>
        <p:txBody>
          <a:bodyPr/>
          <a:lstStyle/>
          <a:p>
            <a:pPr>
              <a:spcBef>
                <a:spcPts val="900"/>
              </a:spcBef>
              <a:spcAft>
                <a:spcPts val="1200"/>
              </a:spcAft>
            </a:pPr>
            <a:r>
              <a:rPr lang="en-US" dirty="0" smtClean="0"/>
              <a:t>Following data required</a:t>
            </a:r>
          </a:p>
          <a:p>
            <a:pPr lvl="1">
              <a:spcBef>
                <a:spcPts val="900"/>
              </a:spcBef>
              <a:spcAft>
                <a:spcPts val="1200"/>
              </a:spcAft>
            </a:pPr>
            <a:r>
              <a:rPr lang="en-US" dirty="0" smtClean="0"/>
              <a:t>Admit date, procedure date, discharge date</a:t>
            </a:r>
          </a:p>
          <a:p>
            <a:pPr lvl="1">
              <a:spcBef>
                <a:spcPts val="900"/>
              </a:spcBef>
              <a:spcAft>
                <a:spcPts val="1200"/>
              </a:spcAft>
            </a:pPr>
            <a:r>
              <a:rPr lang="en-US" dirty="0" smtClean="0"/>
              <a:t>Coding of MS-DRG</a:t>
            </a:r>
          </a:p>
          <a:p>
            <a:pPr lvl="1">
              <a:spcBef>
                <a:spcPts val="900"/>
              </a:spcBef>
              <a:spcAft>
                <a:spcPts val="1200"/>
              </a:spcAft>
            </a:pPr>
            <a:r>
              <a:rPr lang="en-US" dirty="0" smtClean="0"/>
              <a:t>Manual review of itemized hospital, physician and other claims</a:t>
            </a:r>
          </a:p>
          <a:p>
            <a:pPr lvl="1">
              <a:spcBef>
                <a:spcPts val="900"/>
              </a:spcBef>
              <a:spcAft>
                <a:spcPts val="1200"/>
              </a:spcAft>
            </a:pPr>
            <a:r>
              <a:rPr lang="en-US" dirty="0" smtClean="0"/>
              <a:t>Clinical review to ensure appropriateness to be billed via bundled rate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899213-3A12-4A62-A229-7EB4C5EF872A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Claims Payment</a:t>
            </a:r>
          </a:p>
        </p:txBody>
      </p:sp>
      <p:sp>
        <p:nvSpPr>
          <p:cNvPr id="29699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900"/>
              </a:spcBef>
            </a:pPr>
            <a:r>
              <a:rPr lang="en-US" dirty="0" smtClean="0"/>
              <a:t>Establishing ability to pay variety of claims types</a:t>
            </a:r>
          </a:p>
          <a:p>
            <a:pPr lvl="1">
              <a:spcBef>
                <a:spcPts val="900"/>
              </a:spcBef>
            </a:pPr>
            <a:r>
              <a:rPr lang="en-US" dirty="0" smtClean="0"/>
              <a:t>Hospital, Physician, Home Care, Housing, Pharmacy</a:t>
            </a:r>
          </a:p>
          <a:p>
            <a:pPr lvl="1">
              <a:spcBef>
                <a:spcPts val="900"/>
              </a:spcBef>
            </a:pPr>
            <a:r>
              <a:rPr lang="en-US" dirty="0" smtClean="0"/>
              <a:t>Manual build , if necessary</a:t>
            </a:r>
          </a:p>
          <a:p>
            <a:pPr>
              <a:spcBef>
                <a:spcPts val="900"/>
              </a:spcBef>
            </a:pPr>
            <a:r>
              <a:rPr lang="en-US" dirty="0" smtClean="0"/>
              <a:t>Creating the following:</a:t>
            </a:r>
          </a:p>
          <a:p>
            <a:pPr lvl="1">
              <a:spcBef>
                <a:spcPts val="900"/>
              </a:spcBef>
            </a:pPr>
            <a:r>
              <a:rPr lang="en-US" dirty="0" smtClean="0"/>
              <a:t>Denial reasons</a:t>
            </a:r>
          </a:p>
          <a:p>
            <a:pPr lvl="1">
              <a:spcBef>
                <a:spcPts val="900"/>
              </a:spcBef>
            </a:pPr>
            <a:r>
              <a:rPr lang="en-US" dirty="0" smtClean="0"/>
              <a:t>Rejection reasons</a:t>
            </a:r>
          </a:p>
          <a:p>
            <a:pPr lvl="1">
              <a:spcBef>
                <a:spcPts val="900"/>
              </a:spcBef>
            </a:pPr>
            <a:r>
              <a:rPr lang="en-US" dirty="0" smtClean="0"/>
              <a:t>Duplicate claims – system sends warning </a:t>
            </a:r>
          </a:p>
          <a:p>
            <a:pPr>
              <a:spcBef>
                <a:spcPts val="900"/>
              </a:spcBef>
            </a:pPr>
            <a:r>
              <a:rPr lang="en-US" dirty="0" smtClean="0"/>
              <a:t>Importing claims from various providers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76A42B-DFB7-41C6-949D-8FB599A27F8A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Claims Payment and Risk Pool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800"/>
              </a:spcBef>
              <a:defRPr/>
            </a:pPr>
            <a:r>
              <a:rPr lang="en-US" dirty="0" smtClean="0"/>
              <a:t>Payments are made bi-monthly only after global rate payment received</a:t>
            </a:r>
          </a:p>
          <a:p>
            <a:pPr>
              <a:spcBef>
                <a:spcPts val="800"/>
              </a:spcBef>
              <a:defRPr/>
            </a:pPr>
            <a:r>
              <a:rPr lang="en-US" dirty="0" smtClean="0"/>
              <a:t>Reports detail amount of payment and to which department/entity </a:t>
            </a:r>
          </a:p>
          <a:p>
            <a:pPr>
              <a:spcBef>
                <a:spcPts val="800"/>
              </a:spcBef>
              <a:defRPr/>
            </a:pPr>
            <a:r>
              <a:rPr lang="en-US" dirty="0" smtClean="0"/>
              <a:t>Patient identifiers along with invoice on report to ensure appropriate posting</a:t>
            </a:r>
          </a:p>
          <a:p>
            <a:pPr>
              <a:spcBef>
                <a:spcPts val="800"/>
              </a:spcBef>
              <a:defRPr/>
            </a:pPr>
            <a:r>
              <a:rPr lang="en-US" dirty="0" smtClean="0"/>
              <a:t>Administrative/clinical denials are rare </a:t>
            </a:r>
          </a:p>
          <a:p>
            <a:pPr>
              <a:spcBef>
                <a:spcPts val="800"/>
              </a:spcBef>
              <a:defRPr/>
            </a:pPr>
            <a:r>
              <a:rPr lang="en-US" dirty="0" smtClean="0"/>
              <a:t>Risk pool management</a:t>
            </a:r>
          </a:p>
          <a:p>
            <a:pPr lvl="1">
              <a:spcBef>
                <a:spcPts val="800"/>
              </a:spcBef>
              <a:defRPr/>
            </a:pPr>
            <a:r>
              <a:rPr lang="en-US" dirty="0" smtClean="0"/>
              <a:t>Monitored; but only paid out once a year</a:t>
            </a:r>
          </a:p>
          <a:p>
            <a:pPr marL="457200" lvl="1" indent="0">
              <a:buFont typeface="Wingdings" pitchFamily="2" charset="2"/>
              <a:buNone/>
              <a:defRPr/>
            </a:pPr>
            <a:endParaRPr lang="en-US" dirty="0" smtClean="0"/>
          </a:p>
          <a:p>
            <a:pPr lvl="1"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6A1B4F-3515-4647-AE7E-83AFA46558C5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382000" cy="4114800"/>
          </a:xfrm>
        </p:spPr>
        <p:txBody>
          <a:bodyPr/>
          <a:lstStyle/>
          <a:p>
            <a:pPr>
              <a:spcBef>
                <a:spcPts val="1800"/>
              </a:spcBef>
              <a:spcAft>
                <a:spcPts val="1200"/>
              </a:spcAft>
            </a:pPr>
            <a:r>
              <a:rPr lang="en-US" dirty="0" smtClean="0"/>
              <a:t>Bundled Pricing History</a:t>
            </a:r>
          </a:p>
          <a:p>
            <a:pPr>
              <a:spcBef>
                <a:spcPts val="1800"/>
              </a:spcBef>
              <a:spcAft>
                <a:spcPts val="1200"/>
              </a:spcAft>
            </a:pPr>
            <a:r>
              <a:rPr lang="en-US" dirty="0" smtClean="0"/>
              <a:t>Basics of Bundled Payment Models</a:t>
            </a:r>
          </a:p>
          <a:p>
            <a:pPr>
              <a:spcBef>
                <a:spcPts val="1800"/>
              </a:spcBef>
              <a:spcAft>
                <a:spcPts val="1200"/>
              </a:spcAft>
            </a:pPr>
            <a:r>
              <a:rPr lang="en-US" dirty="0" smtClean="0"/>
              <a:t>Creating an Operations Structure</a:t>
            </a:r>
          </a:p>
        </p:txBody>
      </p:sp>
      <p:pic>
        <p:nvPicPr>
          <p:cNvPr id="5124" name="Picture 4" descr="MH900341835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0" y="3429000"/>
            <a:ext cx="28956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FC357D-E5D2-4F26-BE0D-E6CCA6B223C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IBNR</a:t>
            </a:r>
          </a:p>
        </p:txBody>
      </p:sp>
      <p:sp>
        <p:nvSpPr>
          <p:cNvPr id="30723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spcBef>
                <a:spcPts val="1200"/>
              </a:spcBef>
            </a:pPr>
            <a:r>
              <a:rPr lang="en-US" dirty="0" smtClean="0"/>
              <a:t>General</a:t>
            </a:r>
          </a:p>
          <a:p>
            <a:pPr lvl="2">
              <a:spcBef>
                <a:spcPts val="1200"/>
              </a:spcBef>
            </a:pPr>
            <a:r>
              <a:rPr lang="en-US" dirty="0" smtClean="0"/>
              <a:t>Accrual of estimated total charges per case; based on historical trends of completion factors for each type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Specific cases</a:t>
            </a:r>
          </a:p>
          <a:p>
            <a:pPr lvl="2">
              <a:spcBef>
                <a:spcPts val="1200"/>
              </a:spcBef>
            </a:pPr>
            <a:r>
              <a:rPr lang="en-US" dirty="0" smtClean="0"/>
              <a:t>Manual entry to monthly financials based on individual clinical presentation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3DAD1D-FF70-40FF-862E-BF1FD4EAF6DC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Reporting Requirements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382000" cy="4114800"/>
          </a:xfrm>
        </p:spPr>
        <p:txBody>
          <a:bodyPr/>
          <a:lstStyle/>
          <a:p>
            <a:endParaRPr lang="en-US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200" dirty="0" smtClean="0"/>
              <a:t>Monthly reporting requirements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800" dirty="0" smtClean="0"/>
              <a:t>Volume </a:t>
            </a:r>
            <a:endParaRPr lang="en-US" sz="2800" dirty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800" dirty="0"/>
              <a:t>P&amp;L by </a:t>
            </a:r>
            <a:r>
              <a:rPr lang="en-US" sz="2800" dirty="0" smtClean="0"/>
              <a:t>payer</a:t>
            </a:r>
            <a:endParaRPr lang="en-US" sz="2800" dirty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800" dirty="0"/>
              <a:t>P&amp;L by procedure type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800" dirty="0"/>
              <a:t>Withhold accruals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800" dirty="0"/>
              <a:t>Consult </a:t>
            </a:r>
            <a:r>
              <a:rPr lang="en-US" sz="2800" dirty="0" smtClean="0"/>
              <a:t>pool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200" dirty="0" smtClean="0"/>
              <a:t>Ad hoc reports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05FE21-1726-46F6-B8FF-99FDA083D8BA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Bundled Pricing History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626EA1-D092-4030-A83E-4DD418141F2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1905000"/>
            <a:ext cx="5962650" cy="3302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382000" cy="762000"/>
          </a:xfrm>
        </p:spPr>
        <p:txBody>
          <a:bodyPr/>
          <a:lstStyle/>
          <a:p>
            <a:r>
              <a:rPr lang="en-US" dirty="0" smtClean="0"/>
              <a:t>Bundled Contracts Background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382000" cy="4114800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 smtClean="0"/>
              <a:t>Many providers started negotiating bundled or global pricing contracts in the mid 1990’s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 smtClean="0"/>
              <a:t>Initial focus was on big ticket inpatient procedures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 smtClean="0"/>
              <a:t>Primarily negotiated with managed care organizations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 smtClean="0"/>
              <a:t>Was a mechanism for payers to “fix” their price for high cost cases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6E28FC-9911-4737-9346-E6D48CA9CFB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382000" cy="762000"/>
          </a:xfrm>
        </p:spPr>
        <p:txBody>
          <a:bodyPr/>
          <a:lstStyle/>
          <a:p>
            <a:r>
              <a:rPr lang="en-US" dirty="0" smtClean="0"/>
              <a:t>Bundled Contracts Background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41148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dirty="0" smtClean="0"/>
              <a:t>Typical contract included:</a:t>
            </a:r>
          </a:p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en-US" dirty="0" smtClean="0"/>
              <a:t>Pre-admission testing</a:t>
            </a:r>
          </a:p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en-US" dirty="0" smtClean="0"/>
              <a:t>Inpatient stay</a:t>
            </a:r>
          </a:p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en-US" dirty="0" smtClean="0"/>
              <a:t>All physician services during the inpatient stay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dirty="0" smtClean="0"/>
              <a:t>Hospital took risk of keeping cases within the total price paid for case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dirty="0" smtClean="0"/>
              <a:t>Negotiated some risk arrangements with physicians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dirty="0" smtClean="0"/>
              <a:t>“Carved out” devices and some other high cost items for separate payment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3CBBF3-9D6F-4D66-8D6A-930740106C7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Bundled Model Evolution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defRPr/>
            </a:pPr>
            <a:r>
              <a:rPr lang="en-US" dirty="0" smtClean="0"/>
              <a:t>Medicare began testing bundled payment model in 1991 with “Participating Heart Bypass Center” demonstration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defRPr/>
            </a:pPr>
            <a:r>
              <a:rPr lang="en-US" dirty="0" smtClean="0"/>
              <a:t>Included 7 hospitals testing the model for 5 years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defRPr/>
            </a:pPr>
            <a:r>
              <a:rPr lang="en-US" dirty="0" smtClean="0"/>
              <a:t>Medicare estimated this model saved up to 10% on payments to participants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defRPr/>
            </a:pPr>
            <a:r>
              <a:rPr lang="en-US" dirty="0" smtClean="0"/>
              <a:t>Biggest hurdle identified was daily operations challenges</a:t>
            </a:r>
          </a:p>
          <a:p>
            <a:pPr>
              <a:lnSpc>
                <a:spcPct val="110000"/>
              </a:lnSpc>
              <a:spcBef>
                <a:spcPts val="600"/>
              </a:spcBef>
              <a:defRPr/>
            </a:pPr>
            <a:r>
              <a:rPr lang="en-US" dirty="0" smtClean="0"/>
              <a:t>Medicare started a second bundling demonstration in 2009</a:t>
            </a:r>
          </a:p>
          <a:p>
            <a:pPr>
              <a:lnSpc>
                <a:spcPct val="110000"/>
              </a:lnSpc>
              <a:spcBef>
                <a:spcPts val="600"/>
              </a:spcBef>
              <a:defRPr/>
            </a:pPr>
            <a:endParaRPr lang="en-US" dirty="0" smtClean="0"/>
          </a:p>
          <a:p>
            <a:pPr>
              <a:lnSpc>
                <a:spcPct val="110000"/>
              </a:lnSpc>
              <a:spcBef>
                <a:spcPts val="600"/>
              </a:spcBef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144387-2CEF-4BA7-B55C-34C6A81C6BC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Status of Bundled Models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114800"/>
          </a:xfrm>
        </p:spPr>
        <p:txBody>
          <a:bodyPr/>
          <a:lstStyle/>
          <a:p>
            <a:pPr>
              <a:spcBef>
                <a:spcPts val="900"/>
              </a:spcBef>
            </a:pPr>
            <a:r>
              <a:rPr lang="en-US" sz="2600" dirty="0" smtClean="0"/>
              <a:t>Significant expansion of Medicare demonstration in 2012</a:t>
            </a:r>
          </a:p>
          <a:p>
            <a:pPr>
              <a:spcBef>
                <a:spcPts val="900"/>
              </a:spcBef>
            </a:pPr>
            <a:r>
              <a:rPr lang="en-US" sz="2600" dirty="0" smtClean="0"/>
              <a:t>Providers beginning to “dip their toes” in the bundling models</a:t>
            </a:r>
          </a:p>
          <a:p>
            <a:pPr>
              <a:spcBef>
                <a:spcPts val="900"/>
              </a:spcBef>
            </a:pPr>
            <a:r>
              <a:rPr lang="en-US" sz="2600" dirty="0" smtClean="0"/>
              <a:t>Benefit design of many employers making non-COE centers cost prohibitive for employees</a:t>
            </a:r>
          </a:p>
          <a:p>
            <a:pPr>
              <a:spcBef>
                <a:spcPts val="900"/>
              </a:spcBef>
            </a:pPr>
            <a:r>
              <a:rPr lang="en-US" sz="2600" dirty="0" smtClean="0"/>
              <a:t>Interest for direct employer agreements  for specific centers of excellence </a:t>
            </a:r>
          </a:p>
          <a:p>
            <a:pPr>
              <a:spcBef>
                <a:spcPts val="900"/>
              </a:spcBef>
            </a:pPr>
            <a:r>
              <a:rPr lang="en-US" sz="2600" dirty="0" smtClean="0"/>
              <a:t>Less risk adverse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B25781-D918-47F7-915E-7986D63F994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Basics of Bundled Payment Models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9473A7-69F0-445E-A18B-7C5C36379496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pic>
        <p:nvPicPr>
          <p:cNvPr id="1126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05025" y="2057400"/>
            <a:ext cx="5133975" cy="288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382000" cy="762000"/>
          </a:xfrm>
        </p:spPr>
        <p:txBody>
          <a:bodyPr/>
          <a:lstStyle/>
          <a:p>
            <a:r>
              <a:rPr lang="en-US" dirty="0" smtClean="0"/>
              <a:t>Components of Bundled Payments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534400" cy="4114800"/>
          </a:xfrm>
        </p:spPr>
        <p:txBody>
          <a:bodyPr>
            <a:noAutofit/>
          </a:bodyPr>
          <a:lstStyle/>
          <a:p>
            <a:pPr>
              <a:spcBef>
                <a:spcPts val="200"/>
              </a:spcBef>
              <a:defRPr/>
            </a:pPr>
            <a:r>
              <a:rPr lang="en-US" sz="2400" dirty="0" smtClean="0"/>
              <a:t>Hospital: Inpatient Stays plus pre-admission services, usually some discounting from charges or per diem rates</a:t>
            </a:r>
          </a:p>
          <a:p>
            <a:pPr>
              <a:spcBef>
                <a:spcPts val="200"/>
              </a:spcBef>
              <a:defRPr/>
            </a:pPr>
            <a:r>
              <a:rPr lang="en-US" sz="2400" dirty="0" smtClean="0"/>
              <a:t>Physician:</a:t>
            </a:r>
          </a:p>
          <a:p>
            <a:pPr lvl="1">
              <a:spcBef>
                <a:spcPts val="200"/>
              </a:spcBef>
              <a:defRPr/>
            </a:pPr>
            <a:r>
              <a:rPr lang="en-US" sz="2400" dirty="0" smtClean="0"/>
              <a:t>Risk physicians: paid pre-determined amount minus withhold</a:t>
            </a:r>
          </a:p>
          <a:p>
            <a:pPr lvl="1">
              <a:spcBef>
                <a:spcPts val="200"/>
              </a:spcBef>
              <a:defRPr/>
            </a:pPr>
            <a:r>
              <a:rPr lang="en-US" sz="2400" dirty="0" smtClean="0"/>
              <a:t>Consulting physicians: paid at a % of charges </a:t>
            </a:r>
          </a:p>
          <a:p>
            <a:pPr lvl="1">
              <a:spcBef>
                <a:spcPts val="200"/>
              </a:spcBef>
              <a:defRPr/>
            </a:pPr>
            <a:r>
              <a:rPr lang="en-US" sz="2400" dirty="0" smtClean="0"/>
              <a:t>Withhold returned based off of quality metrics</a:t>
            </a:r>
          </a:p>
          <a:p>
            <a:pPr>
              <a:spcBef>
                <a:spcPts val="200"/>
              </a:spcBef>
              <a:defRPr/>
            </a:pPr>
            <a:r>
              <a:rPr lang="en-US" sz="2400" dirty="0" smtClean="0"/>
              <a:t>Home Care, Housing, Pharmacy: Part of new models with post acute part of bundle</a:t>
            </a:r>
          </a:p>
          <a:p>
            <a:pPr>
              <a:spcBef>
                <a:spcPts val="200"/>
              </a:spcBef>
              <a:defRPr/>
            </a:pPr>
            <a:r>
              <a:rPr lang="en-US" sz="2400" dirty="0" smtClean="0"/>
              <a:t>Annual Reconciliation </a:t>
            </a:r>
          </a:p>
          <a:p>
            <a:pPr lvl="1">
              <a:spcBef>
                <a:spcPts val="200"/>
              </a:spcBef>
              <a:defRPr/>
            </a:pPr>
            <a:r>
              <a:rPr lang="en-US" sz="2400" dirty="0" smtClean="0"/>
              <a:t>Gainshare: overall profitability per procedure type</a:t>
            </a:r>
          </a:p>
          <a:p>
            <a:pPr lvl="1">
              <a:spcBef>
                <a:spcPts val="200"/>
              </a:spcBef>
              <a:defRPr/>
            </a:pPr>
            <a:r>
              <a:rPr lang="en-US" sz="2400" dirty="0" smtClean="0"/>
              <a:t>Withhold</a:t>
            </a:r>
          </a:p>
          <a:p>
            <a:pPr lvl="1">
              <a:spcBef>
                <a:spcPts val="200"/>
              </a:spcBef>
              <a:defRPr/>
            </a:pPr>
            <a:r>
              <a:rPr lang="en-US" sz="2400" dirty="0" smtClean="0"/>
              <a:t>Excess funds in consult pool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7984B5-CDEB-4980-8027-1D25E1744F64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McBee Presentation tmplt</Template>
  <TotalTime>1867</TotalTime>
  <Words>728</Words>
  <Application>Microsoft Office PowerPoint</Application>
  <PresentationFormat>On-screen Show (4:3)</PresentationFormat>
  <Paragraphs>145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1_Custom Design</vt:lpstr>
      <vt:lpstr>Bundled Pricing Medicare’s New Payment Model</vt:lpstr>
      <vt:lpstr>Overview</vt:lpstr>
      <vt:lpstr>Bundled Pricing History</vt:lpstr>
      <vt:lpstr>Bundled Contracts Background</vt:lpstr>
      <vt:lpstr>Bundled Contracts Background</vt:lpstr>
      <vt:lpstr>Bundled Model Evolution </vt:lpstr>
      <vt:lpstr>Current Status of Bundled Models</vt:lpstr>
      <vt:lpstr>Basics of Bundled Payment Models</vt:lpstr>
      <vt:lpstr>Components of Bundled Payments</vt:lpstr>
      <vt:lpstr>Examples of Quality Reporting Requirements </vt:lpstr>
      <vt:lpstr>Requirements for Success</vt:lpstr>
      <vt:lpstr>Requirements for Success</vt:lpstr>
      <vt:lpstr>CMMI Bundled Payment for Care Improvement Models</vt:lpstr>
      <vt:lpstr>CMMI Bundled Payment for Care Participating Locations</vt:lpstr>
      <vt:lpstr>Bundling Operations Structure</vt:lpstr>
      <vt:lpstr>Daily Processes</vt:lpstr>
      <vt:lpstr>Calculating Payments</vt:lpstr>
      <vt:lpstr>Claims Payment</vt:lpstr>
      <vt:lpstr>Claims Payment and Risk Pool</vt:lpstr>
      <vt:lpstr>IBNR</vt:lpstr>
      <vt:lpstr>Reporting Requirements</vt:lpstr>
    </vt:vector>
  </TitlesOfParts>
  <Company>McBee Associates,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heather6204</dc:creator>
  <cp:lastModifiedBy>marty201</cp:lastModifiedBy>
  <cp:revision>173</cp:revision>
  <dcterms:created xsi:type="dcterms:W3CDTF">2007-04-04T16:26:04Z</dcterms:created>
  <dcterms:modified xsi:type="dcterms:W3CDTF">2013-04-18T17:49:03Z</dcterms:modified>
</cp:coreProperties>
</file>